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81" r:id="rId3"/>
    <p:sldId id="290" r:id="rId4"/>
    <p:sldId id="257" r:id="rId5"/>
    <p:sldId id="258" r:id="rId6"/>
    <p:sldId id="259" r:id="rId7"/>
    <p:sldId id="260" r:id="rId8"/>
    <p:sldId id="263" r:id="rId9"/>
    <p:sldId id="264" r:id="rId10"/>
    <p:sldId id="266" r:id="rId11"/>
    <p:sldId id="269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68" r:id="rId21"/>
    <p:sldId id="277" r:id="rId22"/>
    <p:sldId id="279" r:id="rId23"/>
    <p:sldId id="282" r:id="rId24"/>
    <p:sldId id="283" r:id="rId25"/>
    <p:sldId id="285" r:id="rId26"/>
    <p:sldId id="284" r:id="rId27"/>
    <p:sldId id="286" r:id="rId28"/>
    <p:sldId id="287" r:id="rId29"/>
    <p:sldId id="288" r:id="rId30"/>
    <p:sldId id="278" r:id="rId31"/>
    <p:sldId id="280" r:id="rId32"/>
    <p:sldId id="289" r:id="rId33"/>
    <p:sldId id="261" r:id="rId34"/>
    <p:sldId id="26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1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2BB8B-4CF7-47B3-ABC4-F7316376614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EA895-587D-4B23-9B02-025EB1D9C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9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EA895-587D-4B23-9B02-025EB1D9C4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97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D8A0A73-77C0-4209-9F5B-D5C77876904C}"/>
              </a:ext>
            </a:extLst>
          </p:cNvPr>
          <p:cNvSpPr/>
          <p:nvPr userDrawn="1"/>
        </p:nvSpPr>
        <p:spPr>
          <a:xfrm>
            <a:off x="0" y="0"/>
            <a:ext cx="5956917" cy="68580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5FBDA-C1FC-43B4-A1A2-6EBD4739B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1C6AA-44CB-43D8-9C01-484CD08DA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0184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D8583-C605-4BE1-A80A-97556FE56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C13300-94BE-4FDA-98D9-7A438D42D5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43847-8972-44E9-9905-D6B27E70E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A746B-87ED-4602-B6E1-D1A5CC5C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B913-C811-47FA-BEFF-11F34B2F1C57}" type="datetime1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0C29F-7CE7-4825-A6B9-03B85D304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DC835-E09D-49D3-A6F4-27D4E31C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88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BCBE1-2FE0-4043-8C45-976C8D68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040E5-1AAD-4996-82AD-0905F4A08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604DB-1568-45FD-92A7-30B8A97AD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57DA2-6EAD-406D-8891-4094B8D7338E}" type="datetime1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CD802-C030-4911-8B6A-CF7B2E087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5FD8A-CFC4-44C8-BC22-16EF7F91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79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E975EE-6C7C-4DCE-A6CA-349B311ED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E563E-533E-4E44-B187-9046840E5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7F6EB-DB7A-4494-9431-D8D923E6B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314C2-C0FD-40CA-8007-EF3AEAD8CD9F}" type="datetime1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4057D-94B4-4D27-8E76-63C84079C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3FE82-0AC0-4045-9263-28E1CBF6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53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4E1F-FA35-40B3-8703-23FC33BDF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EFF318-7F84-4B36-8D7A-E3ADD3FB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FFD25-7A74-40D7-B662-879DB65640A8}" type="datetime1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E2AC3-97D8-4BD4-AC2D-89502AD3D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F503B-656C-47F9-8019-AA3FF822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C87FE8-2C76-4487-AC13-CF3D6C51BF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703372"/>
            <a:ext cx="4807999" cy="4349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1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AD2E965-F81F-4D05-B8C0-09AA0220D5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8" y="2443493"/>
            <a:ext cx="4807999" cy="43495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Agenda 1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DB00DDB-686B-45E1-B2A8-D8D8551A3A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7" y="3224841"/>
            <a:ext cx="4807999" cy="4349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1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D8C80D9-076B-41AB-9D7B-F9432AEC5A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197" y="4141215"/>
            <a:ext cx="4807999" cy="4349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1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5F0E92-2D75-4771-A856-3BBA730863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197" y="5140043"/>
            <a:ext cx="4807999" cy="4349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1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F4BC858-FE95-415C-B9C2-6E64C84ED6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43834" y="1703372"/>
            <a:ext cx="4807999" cy="4349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1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0E007AA-BAC5-424C-BF95-6B26ED2FD6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43833" y="2443493"/>
            <a:ext cx="4807999" cy="43495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Agenda 1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5A2E0333-AC7E-4183-BDA7-AC1F2E1636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43832" y="3224841"/>
            <a:ext cx="4807999" cy="4349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1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E26C8315-57D1-43C8-88A6-E1BD06DFF9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43832" y="4141215"/>
            <a:ext cx="4807999" cy="4349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1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FAD5924-F77F-4BED-B4F1-1C7EA2284D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3832" y="5140043"/>
            <a:ext cx="4807999" cy="4349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Agenda 1</a:t>
            </a:r>
          </a:p>
        </p:txBody>
      </p:sp>
    </p:spTree>
    <p:extLst>
      <p:ext uri="{BB962C8B-B14F-4D97-AF65-F5344CB8AC3E}">
        <p14:creationId xmlns:p14="http://schemas.microsoft.com/office/powerpoint/2010/main" val="2012404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43B2-25B2-4319-97D7-14E5E55AC4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FB2C0D-94D4-431A-8D17-F34BDE6E0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4164-AB67-4320-A7A8-E9A8699A6780}" type="datetime1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186A3B-1B60-4836-A918-31DF1BC93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B067D-2C8F-4087-B6DE-DFBB21A55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0182F54-1CFE-4153-853A-77149615D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09370" y="1865698"/>
            <a:ext cx="4208521" cy="703853"/>
          </a:xfrm>
        </p:spPr>
        <p:txBody>
          <a:bodyPr/>
          <a:lstStyle>
            <a:lvl1pPr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6E6AC1-6A36-4262-BFAF-BB8B8B93B6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09370" y="1504603"/>
            <a:ext cx="4208521" cy="361095"/>
          </a:xfrm>
        </p:spPr>
        <p:txBody>
          <a:bodyPr/>
          <a:lstStyle>
            <a:lvl1pPr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2FA8EBB-4262-4BE4-9ACC-49ABDF14554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7663" y="1504950"/>
            <a:ext cx="1054100" cy="1065213"/>
          </a:xfrm>
        </p:spPr>
        <p:txBody>
          <a:bodyPr anchor="b"/>
          <a:lstStyle>
            <a:lvl1pPr>
              <a:buNone/>
              <a:defRPr sz="6000"/>
            </a:lvl1pPr>
          </a:lstStyle>
          <a:p>
            <a:r>
              <a:rPr lang="en-US" sz="6000" dirty="0"/>
              <a:t>01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C25FAF1-46E3-4B18-8438-8F3F7611F8A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659629" y="1865698"/>
            <a:ext cx="4208521" cy="703853"/>
          </a:xfrm>
        </p:spPr>
        <p:txBody>
          <a:bodyPr/>
          <a:lstStyle>
            <a:lvl1pPr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7835C85-8517-4657-B5CE-25AB65C93BE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659629" y="1504603"/>
            <a:ext cx="4208521" cy="361095"/>
          </a:xfrm>
        </p:spPr>
        <p:txBody>
          <a:bodyPr/>
          <a:lstStyle>
            <a:lvl1pPr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1ADDD242-FB37-437A-9F65-E3C1A61896C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7922" y="1504950"/>
            <a:ext cx="1054100" cy="1065213"/>
          </a:xfrm>
        </p:spPr>
        <p:txBody>
          <a:bodyPr anchor="b"/>
          <a:lstStyle>
            <a:lvl1pPr>
              <a:buNone/>
              <a:defRPr sz="6000"/>
            </a:lvl1pPr>
          </a:lstStyle>
          <a:p>
            <a:r>
              <a:rPr lang="en-US" sz="6000" dirty="0"/>
              <a:t>04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967D08D-3809-46E7-AF55-47B27C2D707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09370" y="3378635"/>
            <a:ext cx="4208521" cy="703853"/>
          </a:xfrm>
        </p:spPr>
        <p:txBody>
          <a:bodyPr/>
          <a:lstStyle>
            <a:lvl1pPr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B35D05E-9EB7-4CE3-B9E7-7D5D6A6BBE2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709370" y="3017540"/>
            <a:ext cx="4208521" cy="361095"/>
          </a:xfrm>
        </p:spPr>
        <p:txBody>
          <a:bodyPr/>
          <a:lstStyle>
            <a:lvl1pPr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846B987-BD56-4CF3-8A92-75D0F4309B5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7663" y="3017887"/>
            <a:ext cx="1054100" cy="1065213"/>
          </a:xfrm>
        </p:spPr>
        <p:txBody>
          <a:bodyPr anchor="b"/>
          <a:lstStyle>
            <a:lvl1pPr>
              <a:buNone/>
              <a:defRPr sz="6000"/>
            </a:lvl1pPr>
          </a:lstStyle>
          <a:p>
            <a:r>
              <a:rPr lang="en-US" sz="6000" dirty="0"/>
              <a:t>02</a:t>
            </a:r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DC8B167A-DF1E-47CF-8EFE-9CF0C734524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59629" y="3378635"/>
            <a:ext cx="4208521" cy="703853"/>
          </a:xfrm>
        </p:spPr>
        <p:txBody>
          <a:bodyPr/>
          <a:lstStyle>
            <a:lvl1pPr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FC3FFF7-5127-4C55-81E9-33141439FD3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59629" y="3017540"/>
            <a:ext cx="4208521" cy="361095"/>
          </a:xfrm>
        </p:spPr>
        <p:txBody>
          <a:bodyPr/>
          <a:lstStyle>
            <a:lvl1pPr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540EA78E-2579-49CD-B17F-EC9A6C4A95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7922" y="3017887"/>
            <a:ext cx="1054100" cy="1065213"/>
          </a:xfrm>
        </p:spPr>
        <p:txBody>
          <a:bodyPr anchor="b"/>
          <a:lstStyle>
            <a:lvl1pPr>
              <a:buNone/>
              <a:defRPr sz="6000"/>
            </a:lvl1pPr>
          </a:lstStyle>
          <a:p>
            <a:r>
              <a:rPr lang="en-US" sz="6000" dirty="0"/>
              <a:t>05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D8912266-3C4E-4F55-96C9-C1AAF801E4B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709370" y="4891572"/>
            <a:ext cx="4208521" cy="703853"/>
          </a:xfrm>
        </p:spPr>
        <p:txBody>
          <a:bodyPr/>
          <a:lstStyle>
            <a:lvl1pPr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13902082-4FB3-44E7-8A8D-213897B4289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709370" y="4530477"/>
            <a:ext cx="4208521" cy="361095"/>
          </a:xfrm>
        </p:spPr>
        <p:txBody>
          <a:bodyPr/>
          <a:lstStyle>
            <a:lvl1pPr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B07413CE-FA34-4781-AA3E-D67770D2F5F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7663" y="4530824"/>
            <a:ext cx="1054100" cy="1065213"/>
          </a:xfrm>
        </p:spPr>
        <p:txBody>
          <a:bodyPr anchor="b"/>
          <a:lstStyle>
            <a:lvl1pPr>
              <a:buNone/>
              <a:defRPr sz="6000"/>
            </a:lvl1pPr>
          </a:lstStyle>
          <a:p>
            <a:r>
              <a:rPr lang="en-US" sz="6000" dirty="0"/>
              <a:t>03</a:t>
            </a:r>
            <a:endParaRPr lang="en-US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239511E4-40BC-4A04-8BBD-AB7CEC0B9EE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59629" y="4891572"/>
            <a:ext cx="4208521" cy="703853"/>
          </a:xfrm>
        </p:spPr>
        <p:txBody>
          <a:bodyPr/>
          <a:lstStyle>
            <a:lvl1pPr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75E18C2-1EEA-4DC3-B424-57619A39AEF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59629" y="4530477"/>
            <a:ext cx="4208521" cy="361095"/>
          </a:xfrm>
        </p:spPr>
        <p:txBody>
          <a:bodyPr/>
          <a:lstStyle>
            <a:lvl1pPr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6055C897-7E92-435D-86B2-0975D63DA1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97922" y="4530824"/>
            <a:ext cx="1054100" cy="1065213"/>
          </a:xfrm>
        </p:spPr>
        <p:txBody>
          <a:bodyPr anchor="b"/>
          <a:lstStyle>
            <a:lvl1pPr>
              <a:buNone/>
              <a:defRPr sz="6000"/>
            </a:lvl1pPr>
          </a:lstStyle>
          <a:p>
            <a:r>
              <a:rPr lang="en-US" sz="6000" dirty="0"/>
              <a:t>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382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0ECAA-A810-4307-B2C4-9FAD645A2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983" y="2691074"/>
            <a:ext cx="5988728" cy="9665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0FB3D2-0305-4BE8-BCD0-1766A60F8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7F3CA-2DA8-4850-8D28-6CA976B0D232}" type="datetime1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CAC3E3-21FD-4229-8831-5A387F313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CDEEF-DE83-43B7-AEE8-20BB56FC5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7B46E7-2624-4851-8564-7E3A507E6F39}"/>
              </a:ext>
            </a:extLst>
          </p:cNvPr>
          <p:cNvCxnSpPr/>
          <p:nvPr userDrawn="1"/>
        </p:nvCxnSpPr>
        <p:spPr>
          <a:xfrm>
            <a:off x="1029809" y="2437489"/>
            <a:ext cx="0" cy="147369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470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;p3">
            <a:extLst>
              <a:ext uri="{FF2B5EF4-FFF2-40B4-BE49-F238E27FC236}">
                <a16:creationId xmlns:a16="http://schemas.microsoft.com/office/drawing/2014/main" id="{8CF28A23-B607-40AF-B820-123CE9E10625}"/>
              </a:ext>
            </a:extLst>
          </p:cNvPr>
          <p:cNvSpPr/>
          <p:nvPr userDrawn="1"/>
        </p:nvSpPr>
        <p:spPr>
          <a:xfrm>
            <a:off x="6719440" y="0"/>
            <a:ext cx="547256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7DA9ED-D110-4996-B983-18A5D4EF3134}"/>
              </a:ext>
            </a:extLst>
          </p:cNvPr>
          <p:cNvCxnSpPr>
            <a:cxnSpLocks/>
          </p:cNvCxnSpPr>
          <p:nvPr userDrawn="1"/>
        </p:nvCxnSpPr>
        <p:spPr>
          <a:xfrm>
            <a:off x="-9726" y="1002135"/>
            <a:ext cx="1220172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02DB2A-FED0-446A-AE57-02FD3E535D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3274" y="1351280"/>
            <a:ext cx="5638801" cy="3454400"/>
          </a:xfrm>
        </p:spPr>
        <p:txBody>
          <a:bodyPr anchor="b">
            <a:normAutofit/>
          </a:bodyPr>
          <a:lstStyle>
            <a:lvl1pPr marL="0" indent="0">
              <a:buNone/>
              <a:defRPr sz="5400">
                <a:latin typeface="+mj-lt"/>
              </a:defRPr>
            </a:lvl1pPr>
          </a:lstStyle>
          <a:p>
            <a:pPr lvl="0"/>
            <a:r>
              <a:rPr lang="en-US" dirty="0"/>
              <a:t>Insert Section Title </a:t>
            </a:r>
          </a:p>
        </p:txBody>
      </p:sp>
      <p:sp>
        <p:nvSpPr>
          <p:cNvPr id="13" name="Google Shape;16;p3">
            <a:extLst>
              <a:ext uri="{FF2B5EF4-FFF2-40B4-BE49-F238E27FC236}">
                <a16:creationId xmlns:a16="http://schemas.microsoft.com/office/drawing/2014/main" id="{4DC0195A-A18C-411E-84ED-2A87786E1D89}"/>
              </a:ext>
            </a:extLst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8082760" y="1774660"/>
            <a:ext cx="3203046" cy="303102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12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r>
              <a:rPr lang="en-US" dirty="0"/>
              <a:t>01</a:t>
            </a:r>
            <a:endParaRPr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E5145D-81A8-44A4-9FA2-52C2CAAA66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24480" y="5140325"/>
            <a:ext cx="3617595" cy="661035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en-US" dirty="0"/>
              <a:t>Insert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16364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16CB3-8228-425D-B08C-6898F219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F8A72-54E7-4A9D-989F-2BE9E9176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4164-AB67-4320-A7A8-E9A8699A6780}" type="datetime1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32F06-D2E1-4A3B-9BB6-48C9AB5C6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E6B8F-7522-4B3A-BAEC-63F9A844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716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C50FA-103A-48EA-9B89-846DE8F2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6120C-9518-42F3-AD45-3DAAADCA8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4E4AA-5D20-4F47-9705-DECDDCD3D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26359-222E-4BC0-9F9C-DE8ECC193B39}" type="datetime1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D892F-E96C-4AF1-92CE-9C49F111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D2712-7CCF-4543-B00F-4B754290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39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8F3C-7885-4E67-9E45-96DBC408D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DA048-6F34-4123-8AF5-AE247E324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5F269-9F5F-4FA3-BF8E-D625552EF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5C2E-0B11-4C8E-ABC7-4EE777B8D8AC}" type="datetime1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FEFEE-1E99-4623-81B9-A9BA123C5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838D4-45B8-46EC-BB65-B509C247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88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9F7CF-82FE-43E6-975E-D14FF6FC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9579A-0A8B-4E2E-B3FB-730450CD5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C8E5B-CA12-46AF-BEC4-6207FE6E7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9048E-4C2B-4992-9FE6-EACF2DE3E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DB80-68FC-439D-A75C-9C509CFC189A}" type="datetime1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D4834-5A75-4781-9E3A-6FAEF6CDB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77A22-92F7-444D-9C15-B766E0609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0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9FA01-4E72-4FFC-8202-7C5D84415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F26E8-EE73-4AA7-AE2B-962F50243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7F768-C84A-45F3-B655-2E4BBB9E3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4EF53-8083-4221-AE0E-81C4A44CE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BE5B20-0E4C-44AB-9993-24ED9FF1E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9F60CB-2E8F-4C2C-812F-16B2590AC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06AB-9673-4623-8635-5BAB6A96403F}" type="datetime1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F094A1-9DCB-438D-9306-D8BF1969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15AA86-D333-4DA6-ADC9-8A36F539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75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E8939-18A9-465A-AADC-39009B400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8B15D0-E47A-42CD-860D-D3AF6046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B5C20-A15B-4C0B-9165-1305BC719ACA}" type="datetime1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708ED-B228-4319-A23B-04322BA6B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5CF77-FCA1-47C1-AE00-078F0B09D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2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095EA2-7EB7-4C15-AC2B-9202AEE55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EB72-B75F-48F5-8848-2BF42FE245DF}" type="datetime1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73FC3-8C0B-4689-88D6-4614AC5C2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57C5F-8FD1-47A7-A0DA-A35F62AD3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5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C03F-7F6B-484C-B02A-A684079EC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80E92-F0B5-41CC-B284-4119B3AC8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283514-1347-4771-B43D-DBAC21DA6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F23A4-6A7C-42D8-8755-B001F9AD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82C2-B08F-4272-A862-D8CFC9B08154}" type="datetime1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B6EFB-4317-4F49-877D-A5185BD20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9D8F5-E4AF-4E72-A5C3-52B124B5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8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FF3FB3-DC17-4409-A6AC-54AA63B06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74" y="214205"/>
            <a:ext cx="10515600" cy="966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8B709-9FE7-402A-9BD0-5F6349D4A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274" y="1438193"/>
            <a:ext cx="11101526" cy="4738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767C4-DCA7-4B46-A7C5-5A5C38D38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D4164-AB67-4320-A7A8-E9A8699A6780}" type="datetime1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07160-7398-4448-9AAD-A36C8A934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A8533-ACC2-449B-A52D-601387EB3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305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40C74-BC35-47DB-AD68-B22F1CFC0FD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149593-2CE9-4270-9CB6-E80D2ACAD539}"/>
              </a:ext>
            </a:extLst>
          </p:cNvPr>
          <p:cNvCxnSpPr/>
          <p:nvPr userDrawn="1"/>
        </p:nvCxnSpPr>
        <p:spPr>
          <a:xfrm>
            <a:off x="0" y="1198485"/>
            <a:ext cx="7022237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187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  <p:sldLayoutId id="2147483661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varianceexplained.org/r/kmeans-free-lunch/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stats.stackexchange.com/questions/133656/how-to-understand-the-drawbacks-of-k-means/133694#133694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10-tips-for-choosing-the-optimal-number-of-clusters-277e93d72d92" TargetMode="External"/><Relationship Id="rId2" Type="http://schemas.openxmlformats.org/officeDocument/2006/relationships/hyperlink" Target="https://www.youtube.com/watch?v=58GmxGVxOiQ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hyperlink" Target="http://citeseerx.ist.psu.edu/viewdoc/download?doi=10.1.1.490.7628&amp;rep=rep1&amp;type=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ritchievink.com/blog/2018/05/18/algorithm-breakdown-affinity-propagation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cikit-learn.org/stable/modules/generated/sklearn.cluster.AffinityPropagation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6jl9KkmgDIw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hyperlink" Target="https://en.wikipedia.org/wiki/DBSCA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0Os5AydChR0" TargetMode="External"/><Relationship Id="rId5" Type="http://schemas.openxmlformats.org/officeDocument/2006/relationships/hyperlink" Target="https://www.youtube.com/watch?v=sKRUfsc8zp4" TargetMode="Externa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cluster.DBSCAN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ee87.github.io/data%20science/general/Clustering-with-Scikit-with-GIFs/" TargetMode="External"/><Relationship Id="rId2" Type="http://schemas.openxmlformats.org/officeDocument/2006/relationships/hyperlink" Target="https://www.naftaliharris.com/blog/visualizing-dbscan-clustering/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CnsmjwV3BE&amp;list=RDQM5kYy1aM6fgE&amp;start_radio=1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Gsxd67IFiU" TargetMode="External"/><Relationship Id="rId2" Type="http://schemas.openxmlformats.org/officeDocument/2006/relationships/hyperlink" Target="https://www.youtube.com/watch?v=AgPQ76RIi6A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owardsdatascience.com/a-gentle-introduction-to-hdbscan-and-density-based-clustering-5fd79329c1e8" TargetMode="External"/><Relationship Id="rId4" Type="http://schemas.openxmlformats.org/officeDocument/2006/relationships/hyperlink" Target="https://hdbscan.readthedocs.io/en/latest/how_hdbscan_works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Bv09BD7ez_6VX12puSF0Ep6NluI9vwoX" TargetMode="External"/><Relationship Id="rId2" Type="http://schemas.openxmlformats.org/officeDocument/2006/relationships/hyperlink" Target="https://www.youtube.com/watch?v=rg2cjfMsCk4&amp;list=PLLssT5z_DsK9JDLcT8T62VtzwyW9LNepV&amp;index=59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g2cjfMsCk4&amp;list=PLLssT5z_DsK9JDLcT8T62VtzwyW9LNepV&amp;index=59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cikit-learn.org/stable/modules/clustering.html#hierarchical-clustering" TargetMode="External"/><Relationship Id="rId4" Type="http://schemas.openxmlformats.org/officeDocument/2006/relationships/hyperlink" Target="https://www.youtube.com/playlist?list=PLBv09BD7ez_6VX12puSF0Ep6NluI9vwoX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xw3RwYs7fUM" TargetMode="External"/><Relationship Id="rId4" Type="http://schemas.openxmlformats.org/officeDocument/2006/relationships/hyperlink" Target="https://towardsdatascience.com/machine-learning-birch-clustering-algorithm-clearly-explained-fb9838cbeed9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youtube.com/watch?v=REypj2sy_5U&amp;list=PLBv09BD7ez_4e9LtmK626Evn1ion6ynr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iCPjpUtE0A&amp;list=PLLssT5z_DsK9JDLcT8T62VtzwyW9LNepV&amp;index=34" TargetMode="External"/><Relationship Id="rId2" Type="http://schemas.openxmlformats.org/officeDocument/2006/relationships/hyperlink" Target="https://www.youtube.com/watch?v=zkgm0i77jQ8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gRmnYJpeyF0E075R80GSkZpuwyJjBXIt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f6MqIS2ql4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s.stackexchange.com/questions/80377/which-distance-to-use-e-g-manhattan-euclidean-bray-curtis-etc" TargetMode="External"/><Relationship Id="rId3" Type="http://schemas.openxmlformats.org/officeDocument/2006/relationships/hyperlink" Target="https://www.baeldung.com/cs/euclidean-distance-vs-cosine-similarity" TargetMode="External"/><Relationship Id="rId7" Type="http://schemas.openxmlformats.org/officeDocument/2006/relationships/hyperlink" Target="https://hal.inria.fr/hal-01982232/document" TargetMode="External"/><Relationship Id="rId2" Type="http://schemas.openxmlformats.org/officeDocument/2006/relationships/hyperlink" Target="https://en.wikipedia.org/wiki/Self-organizing_map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dium.com/analytics-vidhya/gowers-distance-899f9c4bd553" TargetMode="External"/><Relationship Id="rId5" Type="http://schemas.openxmlformats.org/officeDocument/2006/relationships/hyperlink" Target="https://statisticaloddsandends.wordpress.com/2018/12/21/medians-in-high-dimensions/" TargetMode="External"/><Relationship Id="rId4" Type="http://schemas.openxmlformats.org/officeDocument/2006/relationships/hyperlink" Target="https://machinelearningmastery.com/distance-measures-for-machine-learning/" TargetMode="External"/><Relationship Id="rId9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owardsdatascience.com/17-clustering-algorithms-used-in-data-science-mining-49dbfa5bf69a#9136" TargetMode="External"/><Relationship Id="rId4" Type="http://schemas.openxmlformats.org/officeDocument/2006/relationships/hyperlink" Target="https://www.analytixlabs.co.in/blog/types-of-clustering-algorithms/#sub2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cture/ml-clustering-and-retrieval/smart-initialization-via-k-means-T9Za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owardsdatascience.com/k-means-clustering-algorithm-applications-evaluation-methods-and-drawbacks-aa03e644b48a" TargetMode="External"/><Relationship Id="rId5" Type="http://schemas.openxmlformats.org/officeDocument/2006/relationships/hyperlink" Target="https://en.wikipedia.org/wiki/Silhouette_(clustering)" TargetMode="External"/><Relationship Id="rId4" Type="http://schemas.openxmlformats.org/officeDocument/2006/relationships/hyperlink" Target="https://www.coursera.org/learn/machine-learning/lecture/Ks0E9/choosing-the-number-of-cluster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ApaAnGx3Fw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A6510-F509-46D1-BE01-EFDE1A952A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Clustering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E4E1F-FEE3-4079-9C6A-C4701E7BA9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-1 </a:t>
            </a:r>
          </a:p>
        </p:txBody>
      </p:sp>
    </p:spTree>
    <p:extLst>
      <p:ext uri="{BB962C8B-B14F-4D97-AF65-F5344CB8AC3E}">
        <p14:creationId xmlns:p14="http://schemas.microsoft.com/office/powerpoint/2010/main" val="3704713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8B48-94BF-4E2B-A9B0-F838327F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</a:t>
            </a:r>
            <a:r>
              <a:rPr lang="en-US" dirty="0" err="1"/>
              <a:t>Mediods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549E25-5B42-47A4-922A-9DD31B330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053" y="1438275"/>
            <a:ext cx="8090107" cy="47386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AEB6B-0A13-4596-9BFC-604A4407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012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A1D12-F3F6-461A-99AE-725C61D8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K-means | Advantages (Vector Quanta)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7D8A8-10FA-4CED-A8A4-AB8457FA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58FCAD-C39F-4457-B625-45C6228AB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8" y="1356961"/>
            <a:ext cx="3308661" cy="2225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30A90-E80D-475E-9396-86CEFEFBA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014" y="1340155"/>
            <a:ext cx="3308661" cy="22587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13A1EC-E4E8-4314-943B-F2D60D2A5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280" y="1440961"/>
            <a:ext cx="3242378" cy="2217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AD42A6-D3AF-4B3E-8AD8-626D9AF0D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78" y="3758339"/>
            <a:ext cx="3214098" cy="21901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DA7C26-1895-48D9-8673-78EBC0EA0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2432" y="3834682"/>
            <a:ext cx="3955283" cy="25216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F0AB21-1A15-4264-8588-73850FA0EF2D}"/>
              </a:ext>
            </a:extLst>
          </p:cNvPr>
          <p:cNvSpPr txBox="1"/>
          <p:nvPr/>
        </p:nvSpPr>
        <p:spPr>
          <a:xfrm>
            <a:off x="7630271" y="3991796"/>
            <a:ext cx="416024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83838"/>
                </a:solidFill>
                <a:effectLst/>
                <a:latin typeface="-apple-system"/>
              </a:rPr>
              <a:t>K-Means Clustering is not a free lunch </a:t>
            </a:r>
          </a:p>
          <a:p>
            <a:pPr algn="l"/>
            <a:r>
              <a:rPr lang="en-US" b="0" i="0" dirty="0">
                <a:solidFill>
                  <a:srgbClr val="047AC6"/>
                </a:solidFill>
                <a:effectLst/>
                <a:latin typeface="-apple-system"/>
                <a:hlinkClick r:id="rId7"/>
              </a:rPr>
              <a:t>https://stats.stackexchange.com/questions/133656/how-to-understand-the-drawbacks-of-k-means/133694#133694</a:t>
            </a:r>
            <a:r>
              <a:rPr lang="en-US" b="0" i="0" dirty="0">
                <a:solidFill>
                  <a:srgbClr val="383838"/>
                </a:solidFill>
                <a:effectLst/>
                <a:latin typeface="-apple-system"/>
              </a:rPr>
              <a:t> </a:t>
            </a:r>
            <a:br>
              <a:rPr lang="en-US" b="0" i="0" dirty="0">
                <a:solidFill>
                  <a:srgbClr val="383838"/>
                </a:solidFill>
                <a:effectLst/>
                <a:latin typeface="-apple-system"/>
              </a:rPr>
            </a:br>
            <a:endParaRPr lang="en-US" b="0" i="0" dirty="0">
              <a:solidFill>
                <a:srgbClr val="383838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047AC6"/>
                </a:solidFill>
                <a:effectLst/>
                <a:latin typeface="-apple-system"/>
                <a:hlinkClick r:id="rId8"/>
              </a:rPr>
              <a:t>http://varianceexplained.org/r/kmeans-free-lunch/</a:t>
            </a:r>
            <a:r>
              <a:rPr lang="en-US" b="0" i="0" dirty="0">
                <a:solidFill>
                  <a:srgbClr val="383838"/>
                </a:solidFill>
                <a:effectLst/>
                <a:latin typeface="-apple-system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91097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11231-738A-4EBB-8CF4-42D6105A5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53DE3-1967-4823-A11C-F40DC9402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Covered </a:t>
            </a:r>
            <a:r>
              <a:rPr lang="en-US" b="1" dirty="0"/>
              <a:t>Centroid Based Clustering </a:t>
            </a:r>
            <a:r>
              <a:rPr lang="en-US" b="1" dirty="0" err="1"/>
              <a:t>a.k.a</a:t>
            </a:r>
            <a:r>
              <a:rPr lang="en-US" b="1" dirty="0"/>
              <a:t> Prototype based clustering </a:t>
            </a:r>
            <a:r>
              <a:rPr lang="en-US" dirty="0"/>
              <a:t>– </a:t>
            </a:r>
          </a:p>
          <a:p>
            <a:r>
              <a:rPr lang="en-US" b="1" dirty="0"/>
              <a:t>K-Means</a:t>
            </a:r>
          </a:p>
          <a:p>
            <a:pPr lvl="1"/>
            <a:r>
              <a:rPr lang="en-US" dirty="0"/>
              <a:t>K-Means++ : method for initializing the cluster centroids </a:t>
            </a:r>
          </a:p>
          <a:p>
            <a:r>
              <a:rPr lang="en-US" b="1" dirty="0"/>
              <a:t>K-Medoids </a:t>
            </a:r>
          </a:p>
          <a:p>
            <a:pPr lvl="1"/>
            <a:r>
              <a:rPr lang="en-US" dirty="0"/>
              <a:t>PAM	</a:t>
            </a:r>
          </a:p>
          <a:p>
            <a:pPr lvl="1"/>
            <a:r>
              <a:rPr lang="en-US" dirty="0"/>
              <a:t>CLARA</a:t>
            </a:r>
          </a:p>
          <a:p>
            <a:pPr lvl="1"/>
            <a:r>
              <a:rPr lang="en-US" dirty="0"/>
              <a:t>CLARANS</a:t>
            </a:r>
          </a:p>
          <a:p>
            <a:r>
              <a:rPr lang="en-US" dirty="0"/>
              <a:t>K-Median - </a:t>
            </a:r>
            <a:r>
              <a:rPr lang="en-US" dirty="0">
                <a:hlinkClick r:id="rId2"/>
              </a:rPr>
              <a:t>(123) Partition Based Clustering 05 - The K Medians and K Modes Clustering Methods – YouTube</a:t>
            </a:r>
            <a:r>
              <a:rPr lang="en-US" dirty="0"/>
              <a:t> </a:t>
            </a:r>
          </a:p>
          <a:p>
            <a:r>
              <a:rPr lang="en-US" dirty="0"/>
              <a:t>K-Mode - </a:t>
            </a:r>
            <a:r>
              <a:rPr lang="en-US" dirty="0">
                <a:hlinkClick r:id="rId2"/>
              </a:rPr>
              <a:t>(123) Partition Based Clustering 05 - The K Medians and K Modes Clustering Methods - YouTube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https://towardsdatascience.com/10-tips-for-choosing-the-optimal-number-of-clusters-277e93d72d92</a:t>
            </a:r>
            <a:r>
              <a:rPr lang="en-US" dirty="0"/>
              <a:t> - Choosing optimal number of 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044D0-B84D-46DF-A880-4AE36040E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23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12606-6E8E-4C0D-9FE1-99A78BC85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 </a:t>
            </a:r>
            <a:r>
              <a:rPr lang="en-US" dirty="0" err="1"/>
              <a:t>Propogation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A97E37-E03F-42E8-8DD5-0015108C8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874" y="1408122"/>
            <a:ext cx="6419850" cy="2971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DF76A-BE84-4969-95F5-D3C96CD2D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03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BC8E-B14C-48D1-A2D8-270AEDBA9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Affinity </a:t>
            </a:r>
            <a:r>
              <a:rPr lang="en-US" dirty="0" err="1"/>
              <a:t>Propogation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C0329-AF3F-4326-BDD8-E4CC1997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3C046-2A62-4ED6-AD25-A8638946C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74" y="2551341"/>
            <a:ext cx="4038541" cy="17165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06C6EB-C21F-4DEB-B125-2BE7B6BB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09" y="2468463"/>
            <a:ext cx="4038542" cy="179567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4811C23-1268-4224-9077-331CCD59C6A2}"/>
              </a:ext>
            </a:extLst>
          </p:cNvPr>
          <p:cNvGrpSpPr/>
          <p:nvPr/>
        </p:nvGrpSpPr>
        <p:grpSpPr>
          <a:xfrm>
            <a:off x="405726" y="4532040"/>
            <a:ext cx="11649785" cy="1747167"/>
            <a:chOff x="405726" y="4165069"/>
            <a:chExt cx="11649785" cy="17471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15D26F4-ABDD-4990-9F5D-1AFF0BB45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726" y="4183700"/>
              <a:ext cx="3797541" cy="172853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7BB9ACA-0EDD-4781-8323-B42265B6E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55659" y="4415594"/>
              <a:ext cx="3399852" cy="149664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3E8271A-6CF8-4210-9C48-47F01010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60539" y="4165069"/>
              <a:ext cx="3937848" cy="174716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D738CBD-2F56-442C-9BE4-6C006250520A}"/>
              </a:ext>
            </a:extLst>
          </p:cNvPr>
          <p:cNvSpPr txBox="1"/>
          <p:nvPr/>
        </p:nvSpPr>
        <p:spPr>
          <a:xfrm>
            <a:off x="405726" y="6356350"/>
            <a:ext cx="6741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7"/>
              </a:rPr>
              <a:t>http://citeseerx.ist.psu.edu/viewdoc/download?doi=10.1.1.490.7628&amp;rep=rep1&amp;type=pdf</a:t>
            </a:r>
            <a:r>
              <a:rPr lang="en-US" sz="1200" dirty="0"/>
              <a:t> </a:t>
            </a:r>
          </a:p>
        </p:txBody>
      </p:sp>
      <p:pic>
        <p:nvPicPr>
          <p:cNvPr id="20" name="Content Placeholder 5">
            <a:extLst>
              <a:ext uri="{FF2B5EF4-FFF2-40B4-BE49-F238E27FC236}">
                <a16:creationId xmlns:a16="http://schemas.microsoft.com/office/drawing/2014/main" id="{CE626F9E-F8CF-4871-BCC7-E07D24A2A0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8292" y="214205"/>
            <a:ext cx="4087107" cy="23678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2591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A15F2-05E2-49CB-9BFC-5CE5845B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77E3C-55D8-4BF9-B448-973B86CD0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24FB0-F7E4-4D75-9B62-E68DCF3293D1}"/>
              </a:ext>
            </a:extLst>
          </p:cNvPr>
          <p:cNvSpPr txBox="1"/>
          <p:nvPr/>
        </p:nvSpPr>
        <p:spPr>
          <a:xfrm>
            <a:off x="252274" y="6187606"/>
            <a:ext cx="4706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https://www.ritchievink.com/blog/2018/05/18/algorithm-breakdown-affinity-propagation/</a:t>
            </a:r>
            <a:r>
              <a:rPr lang="en-US" sz="12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B3F229-A94D-4E61-AA19-D5E985BDB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733" y="214205"/>
            <a:ext cx="6634525" cy="5915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8D39F2-2B24-411D-AA1C-2019BDF44C68}"/>
              </a:ext>
            </a:extLst>
          </p:cNvPr>
          <p:cNvSpPr txBox="1"/>
          <p:nvPr/>
        </p:nvSpPr>
        <p:spPr>
          <a:xfrm>
            <a:off x="575035" y="1687398"/>
            <a:ext cx="4072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gifs from this site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1F8715-82BD-4C58-8E08-4471FC936B42}"/>
              </a:ext>
            </a:extLst>
          </p:cNvPr>
          <p:cNvSpPr txBox="1"/>
          <p:nvPr/>
        </p:nvSpPr>
        <p:spPr>
          <a:xfrm>
            <a:off x="5845298" y="6279938"/>
            <a:ext cx="60944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https://scikit-learn.org/stable/modules/generated/sklearn.cluster.AffinityPropagation.html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7470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08EFD-65C9-48AC-AB0A-4928BF4E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4D789-9065-43B7-9F32-01A517CBB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Again a centroid based method, but the centroid is determined by collective data points</a:t>
            </a:r>
          </a:p>
          <a:p>
            <a:r>
              <a:rPr lang="en-US" dirty="0"/>
              <a:t>The number of cluster need not be given at beginning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3818E-F2AE-45ED-97A2-701D045B7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8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0A85-5258-4AE5-A909-AA23BF39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Based Spatial Clustering of Applications with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0DB7E-790D-489F-9C0E-8AB4F01A0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17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B6907E4-735E-4148-8E58-5F43936E3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74" y="1466734"/>
            <a:ext cx="6414470" cy="3543011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AE6F5B-3C3F-4D78-82F2-0B7BFB512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082" y="1466734"/>
            <a:ext cx="4997951" cy="29961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E95744-1C6F-4C68-A4D4-AE93A00DB641}"/>
              </a:ext>
            </a:extLst>
          </p:cNvPr>
          <p:cNvSpPr txBox="1"/>
          <p:nvPr/>
        </p:nvSpPr>
        <p:spPr>
          <a:xfrm>
            <a:off x="252274" y="6356350"/>
            <a:ext cx="60944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https://www.youtube.com/watch?v=6jl9KkmgDIw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8669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B0F1-132C-4C42-80CC-6042C376E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7522FC-DC13-42A5-B34F-8A55F6349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7073" y="1443174"/>
            <a:ext cx="5874649" cy="33650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37F98-D096-482B-8C6D-FFFA009CA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52B511-DBCC-4F5E-932C-24BE73DB92E4}"/>
              </a:ext>
            </a:extLst>
          </p:cNvPr>
          <p:cNvSpPr txBox="1"/>
          <p:nvPr/>
        </p:nvSpPr>
        <p:spPr>
          <a:xfrm>
            <a:off x="6672172" y="1366884"/>
            <a:ext cx="4903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handle different density clusters very well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6896E5-6E1B-43DF-B6DD-9F2FA3875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171" y="2153350"/>
            <a:ext cx="4903944" cy="2427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14BAF0-58F2-43F6-827A-DACB6A119D74}"/>
              </a:ext>
            </a:extLst>
          </p:cNvPr>
          <p:cNvSpPr txBox="1"/>
          <p:nvPr/>
        </p:nvSpPr>
        <p:spPr>
          <a:xfrm>
            <a:off x="6572054" y="4808265"/>
            <a:ext cx="47511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work well in high dimensionality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DBSCAN is not entirely deterministic. That's because the algorithm starts with a random point. Therefore, border points that are reachable from more than one cluster can be part of either cluster.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4F054A-8F02-41C8-8A26-C153BB057044}"/>
              </a:ext>
            </a:extLst>
          </p:cNvPr>
          <p:cNvSpPr txBox="1"/>
          <p:nvPr/>
        </p:nvSpPr>
        <p:spPr>
          <a:xfrm>
            <a:off x="252274" y="4932209"/>
            <a:ext cx="4751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5"/>
              </a:rPr>
              <a:t>https://www.youtube.com/watch?v=sKRUfsc8zp4</a:t>
            </a:r>
            <a:r>
              <a:rPr lang="en-US" sz="12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F9A7F5-4AC0-4EF8-B732-13FC14D1427C}"/>
              </a:ext>
            </a:extLst>
          </p:cNvPr>
          <p:cNvSpPr txBox="1"/>
          <p:nvPr/>
        </p:nvSpPr>
        <p:spPr>
          <a:xfrm>
            <a:off x="6672171" y="6593939"/>
            <a:ext cx="5326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https://www.youtube.com/watch?v=0Os5AydChR0</a:t>
            </a:r>
            <a:r>
              <a:rPr lang="en-US" sz="12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DFDA35-5426-4B4F-A735-B9DE10B17C9B}"/>
              </a:ext>
            </a:extLst>
          </p:cNvPr>
          <p:cNvSpPr txBox="1"/>
          <p:nvPr/>
        </p:nvSpPr>
        <p:spPr>
          <a:xfrm>
            <a:off x="145742" y="5710019"/>
            <a:ext cx="6072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Read about advantages, disadvantages and extensions to DBSCAN - </a:t>
            </a:r>
            <a:r>
              <a:rPr lang="en-US" sz="1800" dirty="0">
                <a:hlinkClick r:id="rId7"/>
              </a:rPr>
              <a:t>https://en.wikipedia.org/wiki/DBSCAN</a:t>
            </a:r>
            <a:r>
              <a:rPr lang="en-US" sz="18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32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9AB4-DA3E-46EE-BEE9-B2C43B42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 API – </a:t>
            </a:r>
            <a:r>
              <a:rPr lang="en-US" dirty="0" err="1"/>
              <a:t>sklearn</a:t>
            </a:r>
            <a:r>
              <a:rPr lang="en-US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B680A6-B674-4B72-900A-ECB5E644C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066" y="1399196"/>
            <a:ext cx="7639797" cy="47386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1D556-8451-4B45-96BA-7F86BC2D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E1767-726F-4F54-8488-0FF1922735C2}"/>
              </a:ext>
            </a:extLst>
          </p:cNvPr>
          <p:cNvSpPr txBox="1"/>
          <p:nvPr/>
        </p:nvSpPr>
        <p:spPr>
          <a:xfrm>
            <a:off x="456065" y="6438919"/>
            <a:ext cx="5435687" cy="282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https://scikit-learn.org/stable/modules/generated/sklearn.cluster.DBSCAN.html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1575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5857D-A663-46AC-95CC-E93259A4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2E08FE-476C-4D45-A775-8ED929A85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2661" y="1391251"/>
            <a:ext cx="7408720" cy="52525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0117D-D7A8-4BD0-837F-0753CE66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03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31C91-ED9C-4E30-A2C7-FDEFE849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1D4CE-FE6F-4605-9996-3140F285E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https://www.naftaliharris.com/blog/visualizing-dbscan-clustering/</a:t>
            </a:r>
            <a:endParaRPr lang="en-US" dirty="0"/>
          </a:p>
          <a:p>
            <a:r>
              <a:rPr lang="en-US" dirty="0">
                <a:hlinkClick r:id="rId3"/>
              </a:rPr>
              <a:t>https://dashee87.github.io/data%20science/general/Clustering-with-Scikit-with-GIFs/</a:t>
            </a:r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3FFD3-ADF8-41DB-8FD7-BDB3B03B3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82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4922B-19CC-4684-A955-2B4C5E41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Ordering Points to Identify the Clustering Structure (OPTICS)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44276-B755-46D7-9CCE-C34E6F842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21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FBB2387-FBAB-42F7-9CBD-CABDF8637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74" y="1402337"/>
            <a:ext cx="10117411" cy="1972776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AD09D9-2E6B-4FD3-9101-3D71AFF58B24}"/>
              </a:ext>
            </a:extLst>
          </p:cNvPr>
          <p:cNvSpPr txBox="1"/>
          <p:nvPr/>
        </p:nvSpPr>
        <p:spPr>
          <a:xfrm>
            <a:off x="252274" y="3596720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https://www.youtube.com/watch?v=GCnsmjwV3BE&amp;list=RDQM5kYy1aM6fgE&amp;start_radio=1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6849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2745-657B-4CBD-8F75-466EB0C4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HDBSCAN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EC666-EE25-459C-8FBD-CEC888AE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https://www.youtube.com/watch?v=AgPQ76RIi6A</a:t>
            </a:r>
            <a:r>
              <a:rPr lang="en-US" dirty="0"/>
              <a:t> – Scipy2016</a:t>
            </a:r>
          </a:p>
          <a:p>
            <a:r>
              <a:rPr lang="en-US" dirty="0">
                <a:hlinkClick r:id="rId3"/>
              </a:rPr>
              <a:t>HDBSCAN, Fast Density Based Clustering, the How and the Why - John Healy</a:t>
            </a:r>
            <a:r>
              <a:rPr lang="en-US" dirty="0"/>
              <a:t> – </a:t>
            </a:r>
            <a:r>
              <a:rPr lang="en-US" dirty="0" err="1"/>
              <a:t>PyData</a:t>
            </a:r>
            <a:r>
              <a:rPr lang="en-US" dirty="0"/>
              <a:t> 2018 </a:t>
            </a:r>
          </a:p>
          <a:p>
            <a:r>
              <a:rPr lang="en-US" dirty="0">
                <a:hlinkClick r:id="rId4"/>
              </a:rPr>
              <a:t>https://hdbscan.readthedocs.io/en/latest/how_hdbscan_works.html</a:t>
            </a:r>
            <a:r>
              <a:rPr lang="en-US" dirty="0"/>
              <a:t> - How HDBSCAN Works</a:t>
            </a:r>
          </a:p>
          <a:p>
            <a:r>
              <a:rPr lang="en-US" dirty="0">
                <a:hlinkClick r:id="rId5"/>
              </a:rPr>
              <a:t>https://towardsdatascience.com/a-gentle-introduction-to-hdbscan-and-density-based-clustering-5fd79329c1e8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92E29-8315-4661-810C-558B88DFA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17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22BAC-0C98-4798-87B8-AAE11365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</a:t>
            </a:r>
            <a:r>
              <a:rPr lang="en-US" dirty="0" err="1"/>
              <a:t>Neighbours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6868A-FBE1-47A4-8547-EAD4F8573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7F78E-ADBA-4CD0-A108-0C87CAA6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78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5F554-B433-4BCA-98C8-BF0B51ACD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 (Hierarchical Clustering)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1A514-2D2A-4355-B93A-D315C1905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Lecture 59 — Hierarchical Clustering | Stanford University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Hierarchical Clustering Playlist - Victor </a:t>
            </a:r>
            <a:r>
              <a:rPr lang="en-US" dirty="0" err="1">
                <a:hlinkClick r:id="rId3"/>
              </a:rPr>
              <a:t>Lavrenko</a:t>
            </a:r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F66DC-5B8A-47FC-B360-11A2F9CFC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72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925AF-DD22-400C-B31A-EB0C30AA5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 (Hierarchical Clustering)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5CFFE3-8015-4FA4-963E-5B3FD3A42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380" y="1380318"/>
            <a:ext cx="7391444" cy="409736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8ED8E-D436-4222-AFAC-3DCC8E4FE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641B1F-A33C-43A9-A060-B2A0E56133B2}"/>
              </a:ext>
            </a:extLst>
          </p:cNvPr>
          <p:cNvSpPr txBox="1"/>
          <p:nvPr/>
        </p:nvSpPr>
        <p:spPr>
          <a:xfrm>
            <a:off x="252274" y="5657671"/>
            <a:ext cx="8785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Lecture 59 — Hierarchical Clustering | Stanford University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Hierarchical Clustering Playlist - Victor </a:t>
            </a:r>
            <a:r>
              <a:rPr lang="en-US" dirty="0" err="1">
                <a:hlinkClick r:id="rId4"/>
              </a:rPr>
              <a:t>Lavrenko</a:t>
            </a:r>
            <a:r>
              <a:rPr lang="en-US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https://scikit-learn.org/stable/modules/clustering.html#hierarchical-clustering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447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01C39-FFB2-4750-9EB0-BC3F8331C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BRICH - Balanced Iterative Reducing and Clustering using Hierarchies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38109D-8BB1-4DD4-AD9E-DA72C0301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824" y="1559456"/>
            <a:ext cx="6450228" cy="25505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19F52-C56C-45A1-8852-22D51B0E9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4DC27C-B9E1-4200-929A-B569CB229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968" y="697468"/>
            <a:ext cx="5227031" cy="4593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C0A0A8-BBD0-484F-B54D-391B467C5475}"/>
              </a:ext>
            </a:extLst>
          </p:cNvPr>
          <p:cNvSpPr txBox="1"/>
          <p:nvPr/>
        </p:nvSpPr>
        <p:spPr>
          <a:xfrm>
            <a:off x="7084381" y="5291092"/>
            <a:ext cx="5404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https://towardsdatascience.com/machine-learning-birch-clustering-algorithm-clearly-explained-fb9838cbeed9</a:t>
            </a:r>
            <a:r>
              <a:rPr lang="en-US" sz="12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686AD6-A783-422E-AB76-ECF83CE6C0B1}"/>
              </a:ext>
            </a:extLst>
          </p:cNvPr>
          <p:cNvSpPr txBox="1"/>
          <p:nvPr/>
        </p:nvSpPr>
        <p:spPr>
          <a:xfrm>
            <a:off x="367824" y="4211781"/>
            <a:ext cx="62454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https://www.youtube.com/watch?v=xw3RwYs7fUM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4602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C657-BA26-435C-B6B7-79C43CFA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A28DA-891A-4EAA-AA03-044B2EC7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8302B3-763F-41B3-ABDE-F30DB808F0C9}"/>
              </a:ext>
            </a:extLst>
          </p:cNvPr>
          <p:cNvSpPr txBox="1"/>
          <p:nvPr/>
        </p:nvSpPr>
        <p:spPr>
          <a:xfrm>
            <a:off x="597024" y="579798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Mixture Models - Victor </a:t>
            </a:r>
            <a:r>
              <a:rPr lang="en-US" dirty="0" err="1">
                <a:hlinkClick r:id="rId2"/>
              </a:rPr>
              <a:t>Lavrenko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0D5A72-B161-4D3C-AA15-6209B1817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25" y="1593883"/>
            <a:ext cx="6006976" cy="14454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F831BE-6891-4362-8B37-68F662830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148" y="896629"/>
            <a:ext cx="4163827" cy="4051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4E5AFA-B1C9-48F0-AA17-A7CF1F2AE73D}"/>
              </a:ext>
            </a:extLst>
          </p:cNvPr>
          <p:cNvSpPr txBox="1"/>
          <p:nvPr/>
        </p:nvSpPr>
        <p:spPr>
          <a:xfrm>
            <a:off x="7431148" y="5146954"/>
            <a:ext cx="443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the overlap in the clusters</a:t>
            </a:r>
          </a:p>
        </p:txBody>
      </p:sp>
    </p:spTree>
    <p:extLst>
      <p:ext uri="{BB962C8B-B14F-4D97-AF65-F5344CB8AC3E}">
        <p14:creationId xmlns:p14="http://schemas.microsoft.com/office/powerpoint/2010/main" val="1261778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AE902-8942-42D5-A35F-0F681E694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BA05A-AE30-496B-B4C3-F00F10F2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8C6CB-163A-423C-909D-E3ECBE606267}"/>
              </a:ext>
            </a:extLst>
          </p:cNvPr>
          <p:cNvSpPr txBox="1"/>
          <p:nvPr/>
        </p:nvSpPr>
        <p:spPr>
          <a:xfrm>
            <a:off x="526741" y="468582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https://www.youtube.com/watch?v=zkgm0i77jQ8</a:t>
            </a:r>
            <a:r>
              <a:rPr lang="en-US" dirty="0"/>
              <a:t> – Illinois prof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https://www.youtube.com/watch?v=siCPjpUtE0A&amp;list=PLLssT5z_DsK9JDLcT8T62VtzwyW9LNepV&amp;index=34</a:t>
            </a:r>
            <a:r>
              <a:rPr lang="en-US" dirty="0"/>
              <a:t> – Mining of Massive datasets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ACADF0-226A-48E4-BD35-724BDF164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79" y="1433512"/>
            <a:ext cx="7468433" cy="257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26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FBE3-E16E-4896-8A47-E9A7041F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Mean-Shift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EB9D3-01D0-4AED-9478-61D88C17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C35E5-6FFE-432B-9AB6-118220558059}"/>
              </a:ext>
            </a:extLst>
          </p:cNvPr>
          <p:cNvSpPr txBox="1"/>
          <p:nvPr/>
        </p:nvSpPr>
        <p:spPr>
          <a:xfrm>
            <a:off x="314418" y="5944640"/>
            <a:ext cx="10170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https://www.youtube.com/playlist?list=PLgRmnYJpeyF0E075R80GSkZpuwyJjBXIt</a:t>
            </a:r>
            <a:r>
              <a:rPr lang="en-US" dirty="0"/>
              <a:t> – Mean Shift Udacity </a:t>
            </a:r>
          </a:p>
        </p:txBody>
      </p:sp>
    </p:spTree>
    <p:extLst>
      <p:ext uri="{BB962C8B-B14F-4D97-AF65-F5344CB8AC3E}">
        <p14:creationId xmlns:p14="http://schemas.microsoft.com/office/powerpoint/2010/main" val="20275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325B4-CC72-43C7-AC31-D89B9C25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clustering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26B13-535B-4AAF-B38D-1919BE464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3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DF7A8B1-F939-4ADA-9AF9-E9ED284E8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335" y="1438275"/>
            <a:ext cx="9397542" cy="47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33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EB4B6-4A26-49E6-B0DA-7E6424108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in Higher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B454-2E6A-4761-8FF6-E8DB612FA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Curse of </a:t>
            </a:r>
            <a:r>
              <a:rPr lang="en-US" dirty="0" err="1"/>
              <a:t>Dimentionality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30276-B479-4290-A277-78634F87E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22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02042-EB11-4662-B35E-410EC722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1D651-BDAA-4CFB-990A-2B9A0D557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https://www.youtube.com/watch?v=Mf6MqIS2ql4</a:t>
            </a:r>
            <a:r>
              <a:rPr lang="en-US" dirty="0"/>
              <a:t> – Accessing quality of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A8016-A5EB-4DFA-8A12-93EE46336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82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B057B-A852-4560-A493-888B9013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handle Categorical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F4B96-431D-48DC-A4C9-668053288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47AC3-0010-445A-9D03-9618E49FD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05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588FE-8FCC-4612-88C0-8B1509C42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D3C77-5E6F-48C8-930A-EE92B7B90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https://en.wikipedia.org/wiki/Self-organizing_map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3"/>
              </a:rPr>
              <a:t>https://www.baeldung.com/cs/euclidean-distance-vs-cosine-similarity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4"/>
              </a:rPr>
              <a:t>https://machinelearningmastery.com/distance-measures-for-machine-learning/</a:t>
            </a:r>
            <a:r>
              <a:rPr lang="en-US" sz="1800" dirty="0"/>
              <a:t> </a:t>
            </a:r>
          </a:p>
          <a:p>
            <a:endParaRPr lang="en-US" sz="1800" dirty="0"/>
          </a:p>
          <a:p>
            <a:r>
              <a:rPr lang="en-US" sz="1800" dirty="0">
                <a:hlinkClick r:id="rId5"/>
              </a:rPr>
              <a:t>https://statisticaloddsandends.wordpress.com/2018/12/21/medians-in-high-dimensions/</a:t>
            </a:r>
            <a:r>
              <a:rPr lang="en-US" sz="1800" dirty="0"/>
              <a:t> - Median in multi dimensions</a:t>
            </a:r>
          </a:p>
          <a:p>
            <a:r>
              <a:rPr lang="en-US" sz="1800" dirty="0">
                <a:hlinkClick r:id="rId6"/>
              </a:rPr>
              <a:t>https://medium.com/analytics-vidhya/gowers-distance-899f9c4bd553</a:t>
            </a:r>
            <a:r>
              <a:rPr lang="en-US" sz="1800" dirty="0"/>
              <a:t> - Grower’s distance </a:t>
            </a:r>
          </a:p>
          <a:p>
            <a:r>
              <a:rPr lang="en-US" sz="1800" dirty="0"/>
              <a:t>Unsupervised extra trees dissimilarity (UET) - </a:t>
            </a:r>
            <a:r>
              <a:rPr lang="en-US" sz="1800" dirty="0">
                <a:hlinkClick r:id="rId7"/>
              </a:rPr>
              <a:t>https://hal.inria.fr/hal-01982232/document</a:t>
            </a:r>
            <a:r>
              <a:rPr lang="en-US" sz="1800" dirty="0"/>
              <a:t> </a:t>
            </a:r>
          </a:p>
          <a:p>
            <a:r>
              <a:rPr lang="en-US" sz="1800" dirty="0">
                <a:hlinkClick r:id="rId8"/>
              </a:rPr>
              <a:t>https://stats.stackexchange.com/questions/80377/which-distance-to-use-e-g-manhattan-euclidean-bray-curtis-etc</a:t>
            </a:r>
            <a:r>
              <a:rPr lang="en-US" sz="1800" dirty="0"/>
              <a:t> - which distance metric to be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03D19-83FA-417A-81A7-26E48EE1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EEEB7-1E8F-42A6-8EA8-2F544EA75E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5212" y="114320"/>
            <a:ext cx="3626529" cy="195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78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193AB-B9F9-469D-94B2-5819EDB14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67D4A5-FC87-427C-83A3-C8AFBC565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019" y="1438275"/>
            <a:ext cx="8294175" cy="47386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C7E9F-B2E4-4CD7-AFD5-81E485EAB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1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ABCB-101E-4658-A7B3-672587E8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576C21-45E5-4E6E-8090-5CC0DB71F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237" y="1280226"/>
            <a:ext cx="5172075" cy="25112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D5BEFF-B8C7-481D-BEA7-08308CFA1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036" y="1760993"/>
            <a:ext cx="4359764" cy="3665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A06763-6DE4-4DF5-8B77-A0967C8AD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05" y="4125617"/>
            <a:ext cx="5211495" cy="26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86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E4492-AEFB-4672-BF4C-5E480BD3E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956941-878D-4D44-9A39-0668488C0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957" y="1449162"/>
            <a:ext cx="3010481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53F879-84FA-406A-A526-3152AC923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955" y="1892223"/>
            <a:ext cx="3128542" cy="1189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D54250-CB0D-4012-8E61-527D114032FA}"/>
              </a:ext>
            </a:extLst>
          </p:cNvPr>
          <p:cNvSpPr txBox="1"/>
          <p:nvPr/>
        </p:nvSpPr>
        <p:spPr>
          <a:xfrm>
            <a:off x="8069639" y="3429000"/>
            <a:ext cx="2922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https://www.analytixlabs.co.in/blog/types-of-clustering-algorithms/#sub2</a:t>
            </a:r>
            <a:r>
              <a:rPr lang="en-US" sz="12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D58CC-F80E-4446-B07B-70644633C532}"/>
              </a:ext>
            </a:extLst>
          </p:cNvPr>
          <p:cNvSpPr txBox="1"/>
          <p:nvPr/>
        </p:nvSpPr>
        <p:spPr>
          <a:xfrm>
            <a:off x="667956" y="5910605"/>
            <a:ext cx="4421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5"/>
              </a:rPr>
              <a:t>https://towardsdatascience.com/17-clustering-algorithms-used-in-data-science-mining-49dbfa5bf69a#9136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2888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E8B99-6D48-465A-9415-52AC65840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4F5700-631C-421E-985F-B40DA779E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83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F53C-1399-45F2-8D08-B0FA6D5D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(Lloyd’s) Algorithm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7B2D19-603D-4D2F-AC5B-B9BFB2A03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715" y="1304386"/>
            <a:ext cx="4173166" cy="29472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5228C9-C852-420D-AB38-B4E58F1A934E}"/>
              </a:ext>
            </a:extLst>
          </p:cNvPr>
          <p:cNvSpPr txBox="1"/>
          <p:nvPr/>
        </p:nvSpPr>
        <p:spPr>
          <a:xfrm>
            <a:off x="7568119" y="535021"/>
            <a:ext cx="41731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ways to initialize the centroids – </a:t>
            </a:r>
          </a:p>
          <a:p>
            <a:pPr marL="342900" indent="-342900">
              <a:buAutoNum type="arabicPeriod"/>
            </a:pPr>
            <a:r>
              <a:rPr lang="en-US" dirty="0"/>
              <a:t>Choose k random points from the available data points </a:t>
            </a:r>
          </a:p>
          <a:p>
            <a:pPr marL="342900" indent="-342900">
              <a:buAutoNum type="arabicPeriod"/>
            </a:pPr>
            <a:r>
              <a:rPr lang="en-US" dirty="0"/>
              <a:t>Assign each point to a random cluster partition (one of k partitions) and then choose the centroid from them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F03CB-270C-4E35-91C2-0D28DF857826}"/>
              </a:ext>
            </a:extLst>
          </p:cNvPr>
          <p:cNvSpPr txBox="1"/>
          <p:nvPr/>
        </p:nvSpPr>
        <p:spPr>
          <a:xfrm>
            <a:off x="7568119" y="2338751"/>
            <a:ext cx="34801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K-Means++ - </a:t>
            </a:r>
          </a:p>
          <a:p>
            <a:r>
              <a:rPr lang="en-US" dirty="0">
                <a:hlinkClick r:id="rId3"/>
              </a:rPr>
              <a:t>https://www.coursera.org/lecture/ml-clustering-and-retrieval/smart-initialization-via-k-means-T9ZaG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Used to initialize K-Means cluster centroid. </a:t>
            </a:r>
          </a:p>
          <a:p>
            <a:endParaRPr lang="en-US" dirty="0"/>
          </a:p>
          <a:p>
            <a:r>
              <a:rPr lang="en-US" dirty="0"/>
              <a:t>K means is sensitive to cluster center initialization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853A25-9D12-482A-827F-523B6613EA8F}"/>
              </a:ext>
            </a:extLst>
          </p:cNvPr>
          <p:cNvSpPr txBox="1"/>
          <p:nvPr/>
        </p:nvSpPr>
        <p:spPr>
          <a:xfrm>
            <a:off x="252274" y="5023143"/>
            <a:ext cx="119397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to choose K ? </a:t>
            </a:r>
            <a:r>
              <a:rPr lang="en-US" dirty="0"/>
              <a:t>– Elbow method</a:t>
            </a:r>
          </a:p>
          <a:p>
            <a:r>
              <a:rPr lang="en-US" dirty="0">
                <a:hlinkClick r:id="rId4"/>
              </a:rPr>
              <a:t>https://www.coursera.org/learn/machine-learning/lecture/Ks0E9/choosing-the-number-of-clusters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/>
              <a:t>How well the clustering has performed?</a:t>
            </a:r>
            <a:r>
              <a:rPr lang="en-US" dirty="0"/>
              <a:t> - </a:t>
            </a:r>
            <a:r>
              <a:rPr lang="en-US" dirty="0">
                <a:hlinkClick r:id="rId5"/>
              </a:rPr>
              <a:t>https://en.wikipedia.org/wiki/Silhouette_(clustering)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https://towardsdatascience.com/k-means-clustering-algorithm-applications-evaluation-methods-and-drawbacks-aa03e644b48a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0631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81FA0-E2A3-479A-BEA1-08ABD8CB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</a:t>
            </a:r>
            <a:r>
              <a:rPr lang="en-US" dirty="0" err="1"/>
              <a:t>Mediods</a:t>
            </a:r>
            <a:r>
              <a:rPr lang="en-US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74E518-05E2-4B23-98C5-9F58B5078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434" y="1383214"/>
            <a:ext cx="11101387" cy="261425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888A9-ED89-4A5C-9F99-D28293D85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D91FB-981C-49A8-B049-B4C017A3FE8C}"/>
              </a:ext>
            </a:extLst>
          </p:cNvPr>
          <p:cNvSpPr txBox="1"/>
          <p:nvPr/>
        </p:nvSpPr>
        <p:spPr>
          <a:xfrm>
            <a:off x="758757" y="4591455"/>
            <a:ext cx="10787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the same problem as Mean has to Median in Arithmetic </a:t>
            </a:r>
          </a:p>
          <a:p>
            <a:endParaRPr lang="en-US" dirty="0"/>
          </a:p>
          <a:p>
            <a:r>
              <a:rPr lang="en-US" dirty="0"/>
              <a:t>Taking Mean is sensitive to outliers </a:t>
            </a:r>
          </a:p>
          <a:p>
            <a:r>
              <a:rPr lang="en-US" dirty="0"/>
              <a:t>Median will just take the middle value. This is analogous to K-Medoids where, rather than finding the centroid of the cluster by taking the mean, it tries to find by identifying the most centrally located data point in the cluster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B297A-A312-488C-9164-2916C92F65E0}"/>
              </a:ext>
            </a:extLst>
          </p:cNvPr>
          <p:cNvSpPr txBox="1"/>
          <p:nvPr/>
        </p:nvSpPr>
        <p:spPr>
          <a:xfrm>
            <a:off x="758757" y="6356350"/>
            <a:ext cx="6643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https://www.youtube.com/watch?v=GApaAnGx3Fw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5015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9B033-E96E-4EEA-86E8-8E7FB3EF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</a:t>
            </a:r>
            <a:r>
              <a:rPr lang="en-US" dirty="0" err="1"/>
              <a:t>Mediods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77752A-DC96-4544-8F7F-F11A429B5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74" y="1573900"/>
            <a:ext cx="11466244" cy="33482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D266C-607C-4590-9A6C-0C733A846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40C74-BC35-47DB-AD68-B22F1CFC0F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78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FG-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E82"/>
      </a:accent1>
      <a:accent2>
        <a:srgbClr val="BA5D0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32977</TotalTime>
  <Words>1053</Words>
  <Application>Microsoft Office PowerPoint</Application>
  <PresentationFormat>Widescreen</PresentationFormat>
  <Paragraphs>139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Office Theme</vt:lpstr>
      <vt:lpstr>Clustering Algorithms</vt:lpstr>
      <vt:lpstr>Overview</vt:lpstr>
      <vt:lpstr>What is clustering </vt:lpstr>
      <vt:lpstr>PowerPoint Presentation</vt:lpstr>
      <vt:lpstr>PowerPoint Presentation</vt:lpstr>
      <vt:lpstr>PowerPoint Presentation</vt:lpstr>
      <vt:lpstr>K-Means (Lloyd’s) Algorithm </vt:lpstr>
      <vt:lpstr>K-Mediods </vt:lpstr>
      <vt:lpstr>K-Mediods</vt:lpstr>
      <vt:lpstr>K-Mediods</vt:lpstr>
      <vt:lpstr>Problems with K-means | Advantages (Vector Quanta)</vt:lpstr>
      <vt:lpstr>Summary </vt:lpstr>
      <vt:lpstr>Affinity Propogation</vt:lpstr>
      <vt:lpstr>Working of Affinity Propogation</vt:lpstr>
      <vt:lpstr>PowerPoint Presentation</vt:lpstr>
      <vt:lpstr>Advantages and Disadvantages</vt:lpstr>
      <vt:lpstr>Density Based Spatial Clustering of Applications with Noise</vt:lpstr>
      <vt:lpstr>Disadvantage </vt:lpstr>
      <vt:lpstr>DBSCAN API – sklearn </vt:lpstr>
      <vt:lpstr>Tools</vt:lpstr>
      <vt:lpstr>Ordering Points to Identify the Clustering Structure (OPTICS)</vt:lpstr>
      <vt:lpstr>HDBSCAN</vt:lpstr>
      <vt:lpstr>K-Nearest Neighbours</vt:lpstr>
      <vt:lpstr>Agglomerative Clustering (Hierarchical Clustering)</vt:lpstr>
      <vt:lpstr>Agglomerative Clustering (Hierarchical Clustering)</vt:lpstr>
      <vt:lpstr>BRICH - Balanced Iterative Reducing and Clustering using Hierarchies </vt:lpstr>
      <vt:lpstr>Gaussian Mixture Models</vt:lpstr>
      <vt:lpstr>Spectral Clustering</vt:lpstr>
      <vt:lpstr>Mean-Shift Algorithm</vt:lpstr>
      <vt:lpstr>Clustering in Higher Dimensions</vt:lpstr>
      <vt:lpstr>Evaluation </vt:lpstr>
      <vt:lpstr>How to handle Categorical Data?</vt:lpstr>
      <vt:lpstr>Similarity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Dhiraj Suvarna</dc:creator>
  <cp:lastModifiedBy>Dhiraj Suvarna</cp:lastModifiedBy>
  <cp:revision>148</cp:revision>
  <dcterms:created xsi:type="dcterms:W3CDTF">2021-04-09T06:27:56Z</dcterms:created>
  <dcterms:modified xsi:type="dcterms:W3CDTF">2021-10-20T02:52:57Z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df8df78f-3308-47ae-8c46-877db0ee5959</vt:lpwstr>
  </property>
  <property fmtid="{D5CDD505-2E9C-101B-9397-08002B2CF9AE}" pid="3" name="HCLClassD6">
    <vt:lpwstr>False</vt:lpwstr>
  </property>
  <property fmtid="{D5CDD505-2E9C-101B-9397-08002B2CF9AE}" pid="4" name="HCLClassification">
    <vt:lpwstr>HCL_Cla5s_Publ1c</vt:lpwstr>
  </property>
</Properties>
</file>